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6" r:id="rId1"/>
  </p:sldMasterIdLst>
  <p:notesMasterIdLst>
    <p:notesMasterId r:id="rId12"/>
  </p:notesMasterIdLst>
  <p:sldIdLst>
    <p:sldId id="256" r:id="rId2"/>
    <p:sldId id="257" r:id="rId3"/>
    <p:sldId id="260" r:id="rId4"/>
    <p:sldId id="261" r:id="rId5"/>
    <p:sldId id="262" r:id="rId6"/>
    <p:sldId id="263" r:id="rId7"/>
    <p:sldId id="269" r:id="rId8"/>
    <p:sldId id="266" r:id="rId9"/>
    <p:sldId id="270" r:id="rId10"/>
    <p:sldId id="265" r:id="rId11"/>
  </p:sldIdLst>
  <p:sldSz cx="9144000" cy="6858000" type="screen4x3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51" autoAdjust="0"/>
    <p:restoredTop sz="94676" autoAdjust="0"/>
  </p:normalViewPr>
  <p:slideViewPr>
    <p:cSldViewPr>
      <p:cViewPr>
        <p:scale>
          <a:sx n="72" d="100"/>
          <a:sy n="72" d="100"/>
        </p:scale>
        <p:origin x="-2754" y="-9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364"/>
          </a:xfrm>
          <a:prstGeom prst="rect">
            <a:avLst/>
          </a:prstGeom>
        </p:spPr>
        <p:txBody>
          <a:bodyPr vert="horz" lIns="91879" tIns="45939" rIns="91879" bIns="45939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4" y="0"/>
            <a:ext cx="2971800" cy="497364"/>
          </a:xfrm>
          <a:prstGeom prst="rect">
            <a:avLst/>
          </a:prstGeom>
        </p:spPr>
        <p:txBody>
          <a:bodyPr vert="horz" lIns="91879" tIns="45939" rIns="91879" bIns="45939" rtlCol="0"/>
          <a:lstStyle>
            <a:lvl1pPr algn="r">
              <a:defRPr sz="1200"/>
            </a:lvl1pPr>
          </a:lstStyle>
          <a:p>
            <a:fld id="{BC493567-F536-465B-8FD8-5D5BC89BAC1E}" type="datetimeFigureOut">
              <a:rPr lang="ru-RU" smtClean="0"/>
              <a:t>05.03.2025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41388" y="746125"/>
            <a:ext cx="4975225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879" tIns="45939" rIns="91879" bIns="45939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1" y="4724956"/>
            <a:ext cx="5486400" cy="4476274"/>
          </a:xfrm>
          <a:prstGeom prst="rect">
            <a:avLst/>
          </a:prstGeom>
        </p:spPr>
        <p:txBody>
          <a:bodyPr vert="horz" lIns="91879" tIns="45939" rIns="91879" bIns="45939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8184"/>
            <a:ext cx="2971800" cy="497364"/>
          </a:xfrm>
          <a:prstGeom prst="rect">
            <a:avLst/>
          </a:prstGeom>
        </p:spPr>
        <p:txBody>
          <a:bodyPr vert="horz" lIns="91879" tIns="45939" rIns="91879" bIns="45939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4" y="9448184"/>
            <a:ext cx="2971800" cy="497364"/>
          </a:xfrm>
          <a:prstGeom prst="rect">
            <a:avLst/>
          </a:prstGeom>
        </p:spPr>
        <p:txBody>
          <a:bodyPr vert="horz" lIns="91879" tIns="45939" rIns="91879" bIns="45939" rtlCol="0" anchor="b"/>
          <a:lstStyle>
            <a:lvl1pPr algn="r">
              <a:defRPr sz="1200"/>
            </a:lvl1pPr>
          </a:lstStyle>
          <a:p>
            <a:fld id="{F02ADE2B-0102-4BE5-91D1-0F78633C70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94875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2ADE2B-0102-4BE5-91D1-0F78633C7014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21937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CB593-B6DF-4DF4-BCDF-4B56D36B9780}" type="datetimeFigureOut">
              <a:rPr lang="ru-RU" smtClean="0"/>
              <a:t>05.03.2025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844F3-13A6-476C-A635-61579C50078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CB593-B6DF-4DF4-BCDF-4B56D36B9780}" type="datetimeFigureOut">
              <a:rPr lang="ru-RU" smtClean="0"/>
              <a:t>05.03.2025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844F3-13A6-476C-A635-61579C50078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CB593-B6DF-4DF4-BCDF-4B56D36B9780}" type="datetimeFigureOut">
              <a:rPr lang="ru-RU" smtClean="0"/>
              <a:t>05.03.2025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844F3-13A6-476C-A635-61579C50078D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CB593-B6DF-4DF4-BCDF-4B56D36B9780}" type="datetimeFigureOut">
              <a:rPr lang="ru-RU" smtClean="0"/>
              <a:t>05.03.2025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844F3-13A6-476C-A635-61579C50078D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CB593-B6DF-4DF4-BCDF-4B56D36B9780}" type="datetimeFigureOut">
              <a:rPr lang="ru-RU" smtClean="0"/>
              <a:t>05.03.2025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844F3-13A6-476C-A635-61579C50078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CB593-B6DF-4DF4-BCDF-4B56D36B9780}" type="datetimeFigureOut">
              <a:rPr lang="ru-RU" smtClean="0"/>
              <a:t>05.03.2025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844F3-13A6-476C-A635-61579C50078D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CB593-B6DF-4DF4-BCDF-4B56D36B9780}" type="datetimeFigureOut">
              <a:rPr lang="ru-RU" smtClean="0"/>
              <a:t>05.03.2025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844F3-13A6-476C-A635-61579C50078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CB593-B6DF-4DF4-BCDF-4B56D36B9780}" type="datetimeFigureOut">
              <a:rPr lang="ru-RU" smtClean="0"/>
              <a:t>05.03.2025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844F3-13A6-476C-A635-61579C50078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CB593-B6DF-4DF4-BCDF-4B56D36B9780}" type="datetimeFigureOut">
              <a:rPr lang="ru-RU" smtClean="0"/>
              <a:t>05.03.2025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844F3-13A6-476C-A635-61579C50078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CB593-B6DF-4DF4-BCDF-4B56D36B9780}" type="datetimeFigureOut">
              <a:rPr lang="ru-RU" smtClean="0"/>
              <a:t>05.03.2025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844F3-13A6-476C-A635-61579C50078D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CB593-B6DF-4DF4-BCDF-4B56D36B9780}" type="datetimeFigureOut">
              <a:rPr lang="ru-RU" smtClean="0"/>
              <a:t>05.03.2025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844F3-13A6-476C-A635-61579C50078D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A8620752-CAEE-437C-9A6B-AE88A0E679D1}" type="datetime2">
              <a:rPr lang="en-US" smtClean="0">
                <a:solidFill>
                  <a:srgbClr val="7FD13B">
                    <a:shade val="75000"/>
                  </a:srgbClr>
                </a:solidFill>
              </a:rPr>
              <a:pPr>
                <a:defRPr/>
              </a:pPr>
              <a:t>Wednesday, March 5, 2025</a:t>
            </a:fld>
            <a:endParaRPr lang="en-US" dirty="0">
              <a:solidFill>
                <a:srgbClr val="7FD13B">
                  <a:shade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>
              <a:solidFill>
                <a:srgbClr val="7FD13B">
                  <a:shade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59189D4-DE41-45ED-819E-CBC0B9631E86}" type="slidenum">
              <a:rPr lang="en-US" altLang="ru-RU" smtClean="0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ru-RU">
              <a:cs typeface="Arial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  <p:sldLayoutId id="2147483718" r:id="rId2"/>
    <p:sldLayoutId id="2147483719" r:id="rId3"/>
    <p:sldLayoutId id="2147483720" r:id="rId4"/>
    <p:sldLayoutId id="2147483721" r:id="rId5"/>
    <p:sldLayoutId id="2147483722" r:id="rId6"/>
    <p:sldLayoutId id="2147483723" r:id="rId7"/>
    <p:sldLayoutId id="2147483724" r:id="rId8"/>
    <p:sldLayoutId id="2147483725" r:id="rId9"/>
    <p:sldLayoutId id="2147483726" r:id="rId10"/>
    <p:sldLayoutId id="2147483727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84324" y="4941168"/>
            <a:ext cx="7175351" cy="1224136"/>
          </a:xfrm>
        </p:spPr>
        <p:txBody>
          <a:bodyPr anchor="ctr"/>
          <a:lstStyle/>
          <a:p>
            <a:pPr marL="182880" indent="0" algn="ctr">
              <a:buNone/>
            </a:pPr>
            <a:r>
              <a:rPr lang="ru-RU" sz="1800" b="1" cap="all" dirty="0" smtClean="0">
                <a:solidFill>
                  <a:schemeClr val="tx1"/>
                </a:solidFill>
                <a:effectLst>
                  <a:reflection blurRad="12700" stA="48000" endA="300" endPos="55000" dir="5400000" sy="-90000" algn="bl" rotWithShape="0"/>
                </a:effectLst>
                <a:latin typeface="Times New Roman" pitchFamily="18" charset="0"/>
                <a:cs typeface="Times New Roman" pitchFamily="18" charset="0"/>
              </a:rPr>
              <a:t>Доклад о правоприменительной практике контрольно-надзорной деятельности Донского МТУ по надзору за ЯРБ Ростехнадзора </a:t>
            </a:r>
            <a:br>
              <a:rPr lang="ru-RU" sz="1800" b="1" cap="all" dirty="0" smtClean="0">
                <a:solidFill>
                  <a:schemeClr val="tx1"/>
                </a:solidFill>
                <a:effectLst>
                  <a:reflection blurRad="12700" stA="48000" endA="300" endPos="55000" dir="5400000" sy="-90000" algn="bl" rotWithShape="0"/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1800" b="1" cap="all" dirty="0" smtClean="0">
                <a:solidFill>
                  <a:schemeClr val="tx1"/>
                </a:solidFill>
                <a:effectLst>
                  <a:reflection blurRad="12700" stA="48000" endA="300" endPos="55000" dir="5400000" sy="-90000" algn="bl" rotWithShape="0"/>
                </a:effectLst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ru-RU" sz="1800" b="1" cap="all" dirty="0" smtClean="0">
                <a:solidFill>
                  <a:schemeClr val="tx1"/>
                </a:solidFill>
                <a:effectLst>
                  <a:reflection blurRad="12700" stA="48000" endA="300" endPos="55000" dir="5400000" sy="-90000" algn="bl" rotWithShape="0"/>
                </a:effectLst>
                <a:latin typeface="Times New Roman" pitchFamily="18" charset="0"/>
                <a:cs typeface="Times New Roman" pitchFamily="18" charset="0"/>
              </a:rPr>
              <a:t>2024 год</a:t>
            </a:r>
            <a:endParaRPr lang="ru-RU" b="1" dirty="0">
              <a:solidFill>
                <a:schemeClr val="tx1"/>
              </a:solidFill>
              <a:effectLst>
                <a:reflection blurRad="12700" stA="48000" endA="300" endPos="55000" dir="5400000" sy="-90000" algn="bl" rotWithShape="0"/>
              </a:effectLst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264367"/>
            <a:ext cx="6817940" cy="45452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38354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71600" y="980728"/>
            <a:ext cx="7200800" cy="4608512"/>
          </a:xfrm>
        </p:spPr>
        <p:txBody>
          <a:bodyPr>
            <a:normAutofit/>
          </a:bodyPr>
          <a:lstStyle/>
          <a:p>
            <a:endParaRPr lang="ru-RU" sz="4400" b="1" i="1" dirty="0" smtClean="0">
              <a:solidFill>
                <a:srgbClr val="05E0DB">
                  <a:lumMod val="40000"/>
                  <a:lumOff val="60000"/>
                </a:srgbClr>
              </a:solidFill>
            </a:endParaRPr>
          </a:p>
          <a:p>
            <a:endParaRPr lang="ru-RU" sz="4400" b="1" i="1" dirty="0">
              <a:solidFill>
                <a:srgbClr val="05E0DB">
                  <a:lumMod val="40000"/>
                  <a:lumOff val="60000"/>
                </a:srgbClr>
              </a:solidFill>
            </a:endParaRPr>
          </a:p>
          <a:p>
            <a:r>
              <a:rPr lang="ru-RU" sz="4400" b="1" i="1" dirty="0" smtClean="0">
                <a:solidFill>
                  <a:srgbClr val="05E0DB">
                    <a:lumMod val="40000"/>
                    <a:lumOff val="60000"/>
                  </a:srgbClr>
                </a:solidFill>
              </a:rPr>
              <a:t>Благодарю за внимание!</a:t>
            </a:r>
            <a:endParaRPr lang="ru-RU" sz="4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844F3-13A6-476C-A635-61579C50078D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84476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72208" y="1340767"/>
            <a:ext cx="806489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Донское МТУ по надзору за ЯРБ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Ростехнадзора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осуществляет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функции по контролю и надзору в сфере безопасности при использовании атомной энергии на территории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17-ти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субъектов Российской Федерации, входящих в состав 4-х федеральных округов Южного, Северо-Кавказского, Северо-Западного (Кольская АЭС) и Центрального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(Курская АЭС-2,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Нововоронежская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АЭС и РОО, расположенные на территории Воронежской области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 и Запорожской области (Запорожская АЭС).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9251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692696"/>
            <a:ext cx="8208912" cy="5400600"/>
          </a:xfrm>
        </p:spPr>
        <p:txBody>
          <a:bodyPr>
            <a:normAutofit fontScale="55000" lnSpcReduction="20000"/>
          </a:bodyPr>
          <a:lstStyle/>
          <a:p>
            <a:r>
              <a:rPr lang="ru-RU" sz="2900" b="1" dirty="0" smtClean="0">
                <a:latin typeface="Times New Roman" pitchFamily="18" charset="0"/>
                <a:cs typeface="Times New Roman" pitchFamily="18" charset="0"/>
              </a:rPr>
              <a:t>Общие показатели контрольно-надзорной деятельности</a:t>
            </a:r>
          </a:p>
          <a:p>
            <a:r>
              <a:rPr lang="ru-RU" sz="2900" b="1" dirty="0" smtClean="0">
                <a:latin typeface="Times New Roman" pitchFamily="18" charset="0"/>
                <a:cs typeface="Times New Roman" pitchFamily="18" charset="0"/>
              </a:rPr>
              <a:t>Донского МТУ по надзору за ЯРБ </a:t>
            </a:r>
            <a:r>
              <a:rPr lang="ru-RU" sz="2900" b="1" dirty="0" err="1" smtClean="0">
                <a:latin typeface="Times New Roman" pitchFamily="18" charset="0"/>
                <a:cs typeface="Times New Roman" pitchFamily="18" charset="0"/>
              </a:rPr>
              <a:t>Ростехнадзора</a:t>
            </a:r>
            <a:endParaRPr lang="ru-RU" sz="29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900" dirty="0">
              <a:latin typeface="Times New Roman" pitchFamily="18" charset="0"/>
              <a:cs typeface="Times New Roman" pitchFamily="18" charset="0"/>
            </a:endParaRPr>
          </a:p>
          <a:p>
            <a:pPr lvl="0" indent="450215">
              <a:lnSpc>
                <a:spcPct val="115000"/>
              </a:lnSpc>
              <a:buClr>
                <a:srgbClr val="31B6FD"/>
              </a:buClr>
            </a:pPr>
            <a:r>
              <a:rPr lang="ru-RU" sz="29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ru-RU" sz="29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2024 год </a:t>
            </a:r>
            <a:r>
              <a:rPr lang="ru-RU" sz="29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Донское МТУ по надзору за ЯРБ Ростехнадзора осуществляло:</a:t>
            </a:r>
          </a:p>
          <a:p>
            <a:pPr lvl="0" indent="450215" algn="just">
              <a:lnSpc>
                <a:spcPct val="115000"/>
              </a:lnSpc>
              <a:buClr>
                <a:srgbClr val="31B6FD"/>
              </a:buClr>
            </a:pPr>
            <a:endParaRPr lang="ru-RU" sz="29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indent="450215" algn="just">
              <a:lnSpc>
                <a:spcPct val="115000"/>
              </a:lnSpc>
              <a:buClr>
                <a:srgbClr val="31B6FD"/>
              </a:buClr>
            </a:pPr>
            <a:r>
              <a:rPr lang="ru-RU" sz="29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надзор за ядерной и радиационной безопасностью, физической защитой, системами учета и контроля ядерных материалов, радиоактивных веществ и </a:t>
            </a:r>
            <a:r>
              <a:rPr lang="ru-RU" sz="29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радиактивных</a:t>
            </a:r>
            <a:r>
              <a:rPr lang="ru-RU" sz="29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отходов, а также за соблюдением условий действия лицензий:</a:t>
            </a:r>
          </a:p>
          <a:p>
            <a:pPr lvl="0" indent="450215" algn="just">
              <a:lnSpc>
                <a:spcPct val="115000"/>
              </a:lnSpc>
              <a:buClr>
                <a:srgbClr val="31B6FD"/>
              </a:buClr>
            </a:pPr>
            <a:r>
              <a:rPr lang="ru-RU" sz="29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 </a:t>
            </a:r>
            <a:r>
              <a:rPr lang="ru-RU" sz="29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филиалах АО «Концерн Росэнергоатом»: «</a:t>
            </a:r>
            <a:r>
              <a:rPr lang="ru-RU" sz="29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Нововоронежская</a:t>
            </a:r>
            <a:r>
              <a:rPr lang="ru-RU" sz="29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АЭС», «Кольская АЭС», «Ростовская АЭС</a:t>
            </a:r>
            <a:r>
              <a:rPr lang="ru-RU" sz="2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», сооружаемый объект «Энергоблоки № 1, № 2 Курской АЭС-2, </a:t>
            </a:r>
            <a:r>
              <a:rPr lang="ru-RU" sz="29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«Опытно-демонстрационный инженерный центр по выводу из эксплуатации</a:t>
            </a:r>
            <a:r>
              <a:rPr lang="ru-RU" sz="2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», а также в АО «Эксплуатирующая организация Запорожской АЭС» (в </a:t>
            </a:r>
            <a:r>
              <a:rPr lang="ru-RU" sz="29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отношении которых осуществляется режим постоянного государственного надзора на объектах использования атомной энергии</a:t>
            </a:r>
            <a:r>
              <a:rPr lang="ru-RU" sz="2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lvl="0" indent="450215" algn="just">
              <a:lnSpc>
                <a:spcPct val="115000"/>
              </a:lnSpc>
              <a:buClr>
                <a:srgbClr val="31B6FD"/>
              </a:buClr>
            </a:pPr>
            <a:r>
              <a:rPr lang="ru-RU" sz="29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Федеральный </a:t>
            </a:r>
            <a:r>
              <a:rPr lang="ru-RU" sz="29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государственный строительный надзор за соблюдением требований технических регламентов, иных нормативных правовых актов и проектной документации осуществляется на </a:t>
            </a:r>
            <a:r>
              <a:rPr lang="ru-RU" sz="29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 объектах </a:t>
            </a:r>
            <a:r>
              <a:rPr lang="ru-RU" sz="29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капитального строительства:</a:t>
            </a:r>
          </a:p>
          <a:p>
            <a:pPr lvl="0" indent="450215" algn="just">
              <a:lnSpc>
                <a:spcPct val="115000"/>
              </a:lnSpc>
              <a:buClr>
                <a:srgbClr val="31B6FD"/>
              </a:buClr>
            </a:pPr>
            <a:r>
              <a:rPr lang="ru-RU" sz="29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«Курская АЭС-2. Энергоблоки № 1 и2» Энергоблок № 1;</a:t>
            </a:r>
          </a:p>
          <a:p>
            <a:pPr lvl="0" indent="450215" algn="just">
              <a:lnSpc>
                <a:spcPct val="115000"/>
              </a:lnSpc>
              <a:buClr>
                <a:srgbClr val="31B6FD"/>
              </a:buClr>
            </a:pPr>
            <a:r>
              <a:rPr lang="ru-RU" sz="29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«Курская АЭС-2. Энергоблоки № 1 и2» Энергоблок № </a:t>
            </a:r>
            <a:r>
              <a:rPr lang="ru-RU" sz="2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</a:t>
            </a:r>
            <a:endParaRPr lang="ru-RU" sz="29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450215" algn="just">
              <a:lnSpc>
                <a:spcPct val="115000"/>
              </a:lnSpc>
              <a:buClr>
                <a:srgbClr val="31B6FD"/>
              </a:buClr>
            </a:pPr>
            <a:endParaRPr lang="ru-RU" dirty="0"/>
          </a:p>
          <a:p>
            <a:pPr lvl="0" indent="450215" algn="just">
              <a:lnSpc>
                <a:spcPct val="115000"/>
              </a:lnSpc>
              <a:buClr>
                <a:srgbClr val="31B6FD"/>
              </a:buClr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844F3-13A6-476C-A635-61579C50078D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93334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476672"/>
            <a:ext cx="8136904" cy="5472608"/>
          </a:xfrm>
        </p:spPr>
        <p:txBody>
          <a:bodyPr>
            <a:normAutofit fontScale="85000" lnSpcReduction="20000"/>
          </a:bodyPr>
          <a:lstStyle/>
          <a:p>
            <a:pPr lvl="0">
              <a:buClr>
                <a:srgbClr val="31B6FD"/>
              </a:buClr>
            </a:pPr>
            <a:endParaRPr lang="ru-RU" b="1" dirty="0" smtClean="0">
              <a:solidFill>
                <a:srgbClr val="FF0000"/>
              </a:solidFill>
            </a:endParaRPr>
          </a:p>
          <a:p>
            <a:pPr indent="450215" algn="just">
              <a:lnSpc>
                <a:spcPct val="115000"/>
              </a:lnSpc>
            </a:pPr>
            <a:r>
              <a:rPr lang="ru-RU" sz="2400" dirty="0">
                <a:solidFill>
                  <a:schemeClr val="tx1"/>
                </a:solidFill>
                <a:latin typeface="Times New Roman"/>
              </a:rPr>
              <a:t>В 2024 году в рамках осуществления контрольно-надзорной деятельности Донским МТУ по надзору за ЯРБ </a:t>
            </a:r>
            <a:r>
              <a:rPr lang="ru-RU" sz="2400" dirty="0" err="1">
                <a:solidFill>
                  <a:schemeClr val="tx1"/>
                </a:solidFill>
                <a:latin typeface="Times New Roman"/>
              </a:rPr>
              <a:t>Ростехнадзора</a:t>
            </a:r>
            <a:r>
              <a:rPr lang="ru-RU" sz="2400" dirty="0">
                <a:solidFill>
                  <a:schemeClr val="tx1"/>
                </a:solidFill>
                <a:latin typeface="Times New Roman"/>
              </a:rPr>
              <a:t> проведено 1449 проверок, (в 2023 году – 1357), из них плановых – 32 (в 2023 году – 35), внеплановых – 1417 (в 2023 году – 1321), включая – 1395 (в 2023 году – 1290) мероприятий по контролю, проведённых в рамках режима постоянного государственного надзора. </a:t>
            </a:r>
            <a:endParaRPr lang="ru-RU" sz="2400" dirty="0" smtClean="0">
              <a:solidFill>
                <a:schemeClr val="tx1"/>
              </a:solidFill>
              <a:latin typeface="Times New Roman"/>
            </a:endParaRPr>
          </a:p>
          <a:p>
            <a:pPr indent="450215" algn="just">
              <a:lnSpc>
                <a:spcPct val="115000"/>
              </a:lnSpc>
            </a:pPr>
            <a:r>
              <a:rPr lang="ru-RU" sz="2400" dirty="0" smtClean="0">
                <a:solidFill>
                  <a:schemeClr val="tx1"/>
                </a:solidFill>
                <a:latin typeface="Times New Roman"/>
              </a:rPr>
              <a:t>В </a:t>
            </a:r>
            <a:r>
              <a:rPr lang="ru-RU" sz="2400" dirty="0">
                <a:solidFill>
                  <a:schemeClr val="tx1"/>
                </a:solidFill>
                <a:latin typeface="Times New Roman"/>
              </a:rPr>
              <a:t>ходе проведения проверок выявлено 146 нарушений требований, установленных федеральными законами и иными нормативными правовыми актами Российской Федерации в области использования атомной энергии (далее – обязательные требования). </a:t>
            </a:r>
          </a:p>
          <a:p>
            <a:pPr indent="450215" algn="just">
              <a:lnSpc>
                <a:spcPct val="115000"/>
              </a:lnSpc>
            </a:pPr>
            <a:r>
              <a:rPr lang="ru-RU" sz="2400" dirty="0">
                <a:solidFill>
                  <a:schemeClr val="tx1"/>
                </a:solidFill>
                <a:latin typeface="Times New Roman"/>
              </a:rPr>
              <a:t>По результатам проведённых мероприятий по контролю назначено 38 административных наказаний, выдано 33 предписания. Административное приостановление деятельности не применялось.</a:t>
            </a:r>
          </a:p>
          <a:p>
            <a:pPr indent="450215" algn="just">
              <a:lnSpc>
                <a:spcPct val="115000"/>
              </a:lnSpc>
            </a:pPr>
            <a:r>
              <a:rPr lang="ru-RU" sz="2400" dirty="0">
                <a:solidFill>
                  <a:schemeClr val="tx1"/>
                </a:solidFill>
                <a:latin typeface="Times New Roman"/>
              </a:rPr>
              <a:t>На нарушителей обязательных требований наложено 33 административных штрафа. Общая сумма наложенных административных штрафов составила 1 020  тыс. рублей. Назначено 5 предупреждений.</a:t>
            </a:r>
            <a:endParaRPr lang="ru-RU" sz="1600" dirty="0">
              <a:solidFill>
                <a:schemeClr val="tx1"/>
              </a:solidFill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844F3-13A6-476C-A635-61579C50078D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936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476672"/>
            <a:ext cx="7992888" cy="5472608"/>
          </a:xfrm>
        </p:spPr>
        <p:txBody>
          <a:bodyPr>
            <a:normAutofit/>
          </a:bodyPr>
          <a:lstStyle/>
          <a:p>
            <a:pPr lvl="0" indent="450215" algn="just">
              <a:lnSpc>
                <a:spcPct val="115000"/>
              </a:lnSpc>
              <a:buClr>
                <a:srgbClr val="31B6FD"/>
              </a:buClr>
            </a:pPr>
            <a:endParaRPr lang="ru-RU" sz="1700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Надзор за проектированием, конструированием</a:t>
            </a:r>
            <a:br>
              <a:rPr lang="ru-RU" b="1" dirty="0">
                <a:latin typeface="Times New Roman" pitchFamily="18" charset="0"/>
                <a:cs typeface="Times New Roman" pitchFamily="18" charset="0"/>
              </a:rPr>
            </a:br>
            <a:r>
              <a:rPr lang="ru-RU" b="1" dirty="0">
                <a:latin typeface="Times New Roman" pitchFamily="18" charset="0"/>
                <a:cs typeface="Times New Roman" pitchFamily="18" charset="0"/>
              </a:rPr>
              <a:t>и изготовлением оборудования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В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2024 году Донское МТУ по надзору за ЯРБ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Ростехнадзора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осуществляло надзор за деятельностью 84 организаций, осуществляющих деятельность в области использования атомной энергии при проектировании, конструировании и изготовлении оборудования для объектов использования атомной энергии. 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В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2024 году проведено 12 проверок (в 2023 году – 11 , из них: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8 - плановых выездных проверок (в 2023 году – 8) с целью проверки выполнения условий действия лицензий (далее – УДЛ);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4 - внеплановые документарные проверки по выполнению ранее выданного предписания (в 2023 году – 3).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В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ходе проведения проверок выявлено 27 нарушений обязательных требований. 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844F3-13A6-476C-A635-61579C50078D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01082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548680"/>
            <a:ext cx="7776864" cy="5184576"/>
          </a:xfrm>
        </p:spPr>
        <p:txBody>
          <a:bodyPr>
            <a:normAutofit fontScale="85000" lnSpcReduction="10000"/>
          </a:bodyPr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Надзор за учётом и контролем ядерных материалов, радиоактивных веществ и радиоактивных отходов и физической защитой на ядерных и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радиационно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опасных объектах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В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2024 году в рамках надзора за системой государственного учёта и контроля ядерных материалов (далее – УК ЯМ) Донское МТУ по надзору за ЯРБ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Ростехнадзора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осуществляло надзор на 18 ядерных объектах: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АО «Концерн Росэнергоатом» (4 филиала АО «Концерн Росэнергоатом»: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Нововоронежская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АЭС, Кольская АЭС, Ростовская АЭС и Курская АЭС-2 (в 2024 г. ядерные материалы в ЗБМ Курской АЭС-2 отсутствовали);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АО «Эксплуатирующая организация Запорожской АЭС» (Запорожская АЭС).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В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2024 году было проведено 32 проверки, из них: 1 – плановая (в 2023 году не проводилось) и 31 мероприятие по контролю, проведенных в рамках режима постоянного государственного надзора (в 2023 году – 27).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В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ходе проведения проверок (инспекций) выявлено 1 нарушение обязательных требований в области использования атомной энергии. 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Административное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приостановление деятельности не применялось.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844F3-13A6-476C-A635-61579C50078D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29623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548680"/>
            <a:ext cx="7776864" cy="5832648"/>
          </a:xfrm>
        </p:spPr>
        <p:txBody>
          <a:bodyPr>
            <a:normAutofit fontScale="92500" lnSpcReduction="20000"/>
          </a:bodyPr>
          <a:lstStyle/>
          <a:p>
            <a:r>
              <a:rPr lang="ru-RU" b="1" i="1" dirty="0"/>
              <a:t> </a:t>
            </a:r>
            <a:endParaRPr lang="ru-RU" dirty="0"/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pc="-2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В 2024 году под надзором состоит 279 организаций, имеющих </a:t>
            </a:r>
            <a:r>
              <a:rPr lang="ru-RU" spc="-20" dirty="0" err="1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радиационно</a:t>
            </a:r>
            <a:r>
              <a:rPr lang="ru-RU" spc="-2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 опасные объекты, осуществляющих учёт и контроль радиоактивных веществ и радиоактивных отходов. </a:t>
            </a: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pc="-20" dirty="0" smtClean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В </a:t>
            </a:r>
            <a:r>
              <a:rPr lang="ru-RU" spc="-2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2024 году было проведено 151 проверка (инспекция) и мероприятия по контролю, проведённых в рамках режима постоянного государственного надзора (в 2023 году – 155), в рамках которых проверялось состояние учёта и контроля радиоактивных веществ и радиоактивных отходов, из них плановых – 44 (в 2023 году – 40), внеплановых – 40 (в 2023 году – 46), мероприятий по контролю, проведённых в рамках режима постоянного государственного надзора – 67 (в 2023 году – 75).</a:t>
            </a: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pc="-20" dirty="0" smtClean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В </a:t>
            </a:r>
            <a:r>
              <a:rPr lang="ru-RU" spc="-2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ходе проведения проверок (инспекций) выявлено 21 нарушение обязательных требований и условий действия лицензий. </a:t>
            </a: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pc="-2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По результатам проведённых мероприятий по контролю назначено 7 административных наказаний, выдано 16 предписаний, 1 предупреждение. Административное приостановление деятельности не применялось.</a:t>
            </a: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pc="-2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Общая сумма наложенных административных штрафов составила 160 тыс. рублей.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844F3-13A6-476C-A635-61579C50078D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95199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548680"/>
            <a:ext cx="7776864" cy="5832648"/>
          </a:xfrm>
        </p:spPr>
        <p:txBody>
          <a:bodyPr>
            <a:normAutofit/>
          </a:bodyPr>
          <a:lstStyle/>
          <a:p>
            <a:pPr algn="just"/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В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2024 году Донское МТУ по надзору за ЯРБ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Ростехнадзора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осуществляло надзор за физической защитой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23 ядерных объектах (энергоблоках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Нововоронежской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АЭС, Кольской АЭС, Ростовской АЭС, Курской АЭС-2 (в 2024 г. ядерные материалы в ЗБМ Курской АЭС-2 отсутствовали) и ОДИЦ, а также в АО «Эксплуатирующая организация Запорожской АЭС» (Запорожская АЭС)).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В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2024 году на ядерных объектах было проведено 165 проверок выполнения требований к физической защите (в 2023 году – 180), из них плановых не было (в 2023 году – 12), внеплановых 165 (в 2023 году не было), из них – 165 (в 2023 году – 180) мероприятий по контролю, проведённых в рамках режима постоянного государственного надзора.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844F3-13A6-476C-A635-61579C50078D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7708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844F3-13A6-476C-A635-61579C50078D}" type="slidenum">
              <a:rPr lang="ru-RU" smtClean="0"/>
              <a:t>9</a:t>
            </a:fld>
            <a:endParaRPr lang="ru-RU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939" y="692696"/>
            <a:ext cx="8291591" cy="42666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175956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2139</TotalTime>
  <Words>496</Words>
  <Application>Microsoft Office PowerPoint</Application>
  <PresentationFormat>Экран (4:3)</PresentationFormat>
  <Paragraphs>53</Paragraphs>
  <Slides>10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Волна</vt:lpstr>
      <vt:lpstr>Доклад о правоприменительной практике контрольно-надзорной деятельности Донского МТУ по надзору за ЯРБ Ростехнадзора  за 2024 год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Итоги контрольно-надзорной деятельности за истекший период 2021 года Донского МТУ по надзору за ЯРБ Ростехнадзора.  ПРОБЛЕМНЫЕ ВОПРОСЫ.</dc:title>
  <dc:creator>Левечко Виктория Владимировна</dc:creator>
  <cp:lastModifiedBy>Щербинина Светлана Валерьевна</cp:lastModifiedBy>
  <cp:revision>95</cp:revision>
  <cp:lastPrinted>2024-02-05T06:19:19Z</cp:lastPrinted>
  <dcterms:created xsi:type="dcterms:W3CDTF">2021-11-03T08:27:49Z</dcterms:created>
  <dcterms:modified xsi:type="dcterms:W3CDTF">2025-03-05T07:04:44Z</dcterms:modified>
</cp:coreProperties>
</file>